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1"/>
  </p:notesMasterIdLst>
  <p:sldIdLst>
    <p:sldId id="256" r:id="rId2"/>
    <p:sldId id="330" r:id="rId3"/>
    <p:sldId id="340" r:id="rId4"/>
    <p:sldId id="263" r:id="rId5"/>
    <p:sldId id="260" r:id="rId6"/>
    <p:sldId id="261" r:id="rId7"/>
    <p:sldId id="277" r:id="rId8"/>
    <p:sldId id="265" r:id="rId9"/>
    <p:sldId id="331" r:id="rId10"/>
    <p:sldId id="286" r:id="rId11"/>
    <p:sldId id="257" r:id="rId12"/>
    <p:sldId id="278" r:id="rId13"/>
    <p:sldId id="268" r:id="rId14"/>
    <p:sldId id="272" r:id="rId15"/>
    <p:sldId id="273" r:id="rId16"/>
    <p:sldId id="279" r:id="rId17"/>
    <p:sldId id="332" r:id="rId18"/>
    <p:sldId id="303" r:id="rId19"/>
    <p:sldId id="288" r:id="rId20"/>
    <p:sldId id="333" r:id="rId21"/>
    <p:sldId id="302" r:id="rId22"/>
    <p:sldId id="304" r:id="rId23"/>
    <p:sldId id="334" r:id="rId24"/>
    <p:sldId id="301" r:id="rId25"/>
    <p:sldId id="335" r:id="rId26"/>
    <p:sldId id="289" r:id="rId27"/>
    <p:sldId id="336" r:id="rId28"/>
    <p:sldId id="337" r:id="rId29"/>
    <p:sldId id="321" r:id="rId30"/>
    <p:sldId id="271" r:id="rId31"/>
    <p:sldId id="338" r:id="rId32"/>
    <p:sldId id="339" r:id="rId33"/>
    <p:sldId id="305" r:id="rId34"/>
    <p:sldId id="306" r:id="rId35"/>
    <p:sldId id="293" r:id="rId36"/>
    <p:sldId id="327" r:id="rId37"/>
    <p:sldId id="325" r:id="rId38"/>
    <p:sldId id="328" r:id="rId39"/>
    <p:sldId id="32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81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6"/>
  </p:normalViewPr>
  <p:slideViewPr>
    <p:cSldViewPr>
      <p:cViewPr varScale="1">
        <p:scale>
          <a:sx n="112" d="100"/>
          <a:sy n="112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D1E1-1FAD-4470-9982-F7473A1FB9F8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DC9A4-00AD-4B9E-83E2-951FD318C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B4BDC-FEFD-7A48-B08C-BD0CDAC1E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B813-D748-6640-A985-5C7A44FF7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49CBC-F3FB-B64C-B526-50FA98CC1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A636A-AB2E-9A4A-A774-FBC2329E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45CD3-1174-5A4A-BC8E-4496E8C7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F999-CCA2-FB42-8DA3-051D9013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5B5F-96F0-CE4A-98B4-31B26082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3DBFB-0C8B-EF46-BBEA-884B5A41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9552B-3AC5-4C4D-A5CC-5A19D0AA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10F6-97BE-5441-8B6E-929923CB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7535-2F2E-0246-A2E6-7E99F518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62941-B8AC-1F46-9D69-789B69313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57534-1A41-8E4C-BAAB-E0C5BB04C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E89B-FF00-7143-BDCB-B9DF5610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62D0-AB6A-8245-9EF1-34A501C7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2A08-8CEC-4146-AD6B-AFF769D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8A55-4580-DB46-B876-94B265C4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2257-DFA5-9B45-9CCF-4CBEBCB98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AA740-AE9D-EC4E-9DE9-D78B7FC3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2F79-414A-A649-BBD0-1460CC04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8144-7070-7A47-9C37-A55BD598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3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21AE-E9D4-7F42-8F59-FF159069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ACEB-E6AE-1D47-90C7-43C08C8A6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D326-82FF-E942-9F99-D4354230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AD171-38D7-3449-9022-4EA49307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DB47-8CA1-FE46-B726-A13EC4E6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3383-ADA2-644C-AA58-45628735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C57D-312A-F945-9D24-5658AA932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F991A-6693-BA46-956F-B2F5E90B8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D9CE3-23F5-A54B-9712-A4C3C164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84AB-42B1-C54C-9C9C-F03F0192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4A87B-B6E3-B54F-86BC-08DBE5B5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D48C-C94C-C94C-82EB-6928AF37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3688-D444-2745-A3AF-ADD5AA91C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D58D9-8062-194E-87F6-06DC527F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E73DD-3F16-5A46-B146-B6A4F30BF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EBDCA-FB7D-904C-9671-ED36F8C84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7D8CE-A09E-FE49-AC52-1952C68A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9A8D0-E5AE-CB4E-B4A2-212605D5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3B341-4BB7-5446-A007-DFA3E7C3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B2A7-61AE-F042-8CC1-F88E9ACB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7EDBF-1112-1E49-B223-476828A7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8FF28-E26C-F94D-9EBE-DCA6D384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8D947-BD90-BB41-8871-D9EA7BC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09944-18CA-3349-A54F-2EAF339F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33D54-97EB-7F4B-8568-2287744A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84956-9D86-CF42-B172-6848AEF1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7D82-E7D3-8347-A502-FDA7EB80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57FF-6C76-9744-93A9-84253FD3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226F6-411D-DC43-BC24-A05111393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D789B-6D98-7240-9CA3-140E9604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19BCB-5216-4D43-BFA4-F5DDCDA1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67F2E-DA23-CD42-843B-58E6A784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0C5A-FA71-954C-AACD-94B04B4C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2C065-0A93-6042-8DC4-806E1F8C3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EEF82-2115-FA4E-BA6E-AA002620A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78987-0534-0640-879C-ADB426A6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7583A-47C8-7747-B760-F4F32187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37EA0-1EA4-8343-A0CF-E95C4558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E0B0B-18F5-6249-82D7-BB8F575E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1F2B1-B22A-2048-992B-D4F0C1FE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F0F2-6D81-A94A-84BE-069A8A59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EAAF-5F2B-DE4D-A4E5-4C488B266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1F124-B131-544D-9424-A3DEAE1EE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2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Obstructive Jaundice &amp; Anesthetic Implications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Dr. Lakshmi Kumar, Amrita  Institute of Medical Sciences, Kochi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56F7062-5820-BC4F-90D7-C04F689E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0033"/>
                </a:solidFill>
                <a:latin typeface="Impact" panose="020B0806030902050204" pitchFamily="34" charset="0"/>
              </a:rPr>
              <a:t>Functions of Bile Salts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EEDC2CF9-6A9B-044E-AD63-AFCE182EC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23" y="1295400"/>
            <a:ext cx="8084842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3225" indent="-403225" algn="just">
              <a:spcBef>
                <a:spcPts val="600"/>
              </a:spcBef>
              <a:spcAft>
                <a:spcPts val="1800"/>
              </a:spcAft>
              <a:buClr>
                <a:srgbClr val="990033"/>
              </a:buClr>
              <a:buFont typeface="Wingdings" pitchFamily="10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Important for cholesterol excretion: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	</a:t>
            </a:r>
            <a:r>
              <a:rPr lang="en-US" sz="3200" dirty="0">
                <a:solidFill>
                  <a:srgbClr val="990033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1. As metabolic products of cholesterol</a:t>
            </a:r>
          </a:p>
          <a:p>
            <a:pPr algn="just">
              <a:spcAft>
                <a:spcPts val="1800"/>
              </a:spcAft>
              <a:buClr>
                <a:srgbClr val="990033"/>
              </a:buClr>
              <a:buFont typeface="Wingdings" pitchFamily="10" charset="2"/>
              <a:buNone/>
              <a:defRPr/>
            </a:pPr>
            <a:r>
              <a:rPr lang="en-US" sz="3200" dirty="0">
                <a:solidFill>
                  <a:srgbClr val="990033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	2. </a:t>
            </a:r>
            <a:r>
              <a:rPr lang="en-US" sz="3200" dirty="0" err="1">
                <a:solidFill>
                  <a:srgbClr val="990033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Solubilizer</a:t>
            </a:r>
            <a:r>
              <a:rPr lang="en-US" sz="3200" dirty="0">
                <a:solidFill>
                  <a:srgbClr val="990033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of cholesterol in bile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Emulsifying factors for dietary lipids, </a:t>
            </a:r>
            <a:b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</a:b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a prerequisite step for efficient lipid digestion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Cofactor for pancreatic lipase and PLA2</a:t>
            </a:r>
          </a:p>
          <a:p>
            <a:pPr marL="403225" indent="-403225" algn="just">
              <a:spcAft>
                <a:spcPts val="180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Facilitate intestinal lipid absorption by </a:t>
            </a:r>
            <a:b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</a:br>
            <a:r>
              <a:rPr lang="en-US" sz="3200" dirty="0">
                <a:solidFill>
                  <a:srgbClr val="000099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formation of mixed micelle </a:t>
            </a:r>
          </a:p>
        </p:txBody>
      </p:sp>
    </p:spTree>
    <p:extLst>
      <p:ext uri="{BB962C8B-B14F-4D97-AF65-F5344CB8AC3E}">
        <p14:creationId xmlns:p14="http://schemas.microsoft.com/office/powerpoint/2010/main" val="54346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924800" cy="1371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Enterohepatic Circulation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7905750" cy="48053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997" y="1371601"/>
            <a:ext cx="4789803" cy="54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A0204C50-8272-7D43-8231-3FBDB1FAF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0033"/>
                </a:solidFill>
                <a:latin typeface="Impact" panose="020B0806030902050204" pitchFamily="34" charset="0"/>
              </a:rPr>
              <a:t>Enterohepatic Circulation</a:t>
            </a:r>
          </a:p>
        </p:txBody>
      </p:sp>
      <p:pic>
        <p:nvPicPr>
          <p:cNvPr id="17411" name="Picture 4" descr="C:\My Documents\My Pictures\18_011.jpg">
            <a:extLst>
              <a:ext uri="{FF2B5EF4-FFF2-40B4-BE49-F238E27FC236}">
                <a16:creationId xmlns:a16="http://schemas.microsoft.com/office/drawing/2014/main" id="{0E3A4CFF-0BC2-6A44-9BAB-0FA5134C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33" r="3333" b="25555"/>
          <a:stretch>
            <a:fillRect/>
          </a:stretch>
        </p:blipFill>
        <p:spPr bwMode="auto">
          <a:xfrm>
            <a:off x="304800" y="1524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54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Functions of 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Absorption ,transport and secretion of lipids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Activate lipases, promote micelle formation and allow uptake of fat soluble vitamins and cholesterol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Allow excretion of </a:t>
            </a:r>
            <a:r>
              <a:rPr lang="en-US" sz="3200" dirty="0" err="1">
                <a:solidFill>
                  <a:srgbClr val="002060"/>
                </a:solidFill>
              </a:rPr>
              <a:t>lipophilic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xenobiotics</a:t>
            </a:r>
            <a:r>
              <a:rPr lang="en-US" sz="3200" dirty="0">
                <a:solidFill>
                  <a:srgbClr val="002060"/>
                </a:solidFill>
              </a:rPr>
              <a:t>, cholesterol and steroid hormones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66"/>
                </a:solidFill>
              </a:rPr>
              <a:t>Obstructive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Retention  of Cholesterol and phospholipids cause </a:t>
            </a:r>
            <a:r>
              <a:rPr lang="en-US" dirty="0" err="1">
                <a:solidFill>
                  <a:srgbClr val="002060"/>
                </a:solidFill>
              </a:rPr>
              <a:t>hyperlipidemia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Triglycerides are unaffected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Lipids circulate as  a unique low density lipoprotein called   </a:t>
            </a:r>
            <a:r>
              <a:rPr lang="en-US" b="1" dirty="0">
                <a:solidFill>
                  <a:srgbClr val="002060"/>
                </a:solidFill>
              </a:rPr>
              <a:t>lipoprotein X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D2DAEE5-90F0-A94E-A62D-94656A65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4394"/>
            <a:ext cx="5254986" cy="653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66"/>
                </a:solidFill>
              </a:rPr>
              <a:t>Obstructive Jaundice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Cholestasis associated with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i="1" dirty="0" err="1">
                <a:solidFill>
                  <a:srgbClr val="002060"/>
                </a:solidFill>
              </a:rPr>
              <a:t>Hepatocyte</a:t>
            </a:r>
            <a:r>
              <a:rPr lang="en-US" b="1" i="1" dirty="0">
                <a:solidFill>
                  <a:srgbClr val="002060"/>
                </a:solidFill>
              </a:rPr>
              <a:t> dysfunction</a:t>
            </a:r>
            <a:r>
              <a:rPr lang="en-US" dirty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impairment of the </a:t>
            </a:r>
            <a:r>
              <a:rPr lang="en-US" b="1" i="1" dirty="0">
                <a:solidFill>
                  <a:srgbClr val="002060"/>
                </a:solidFill>
              </a:rPr>
              <a:t>anti-oxidant defense </a:t>
            </a:r>
            <a:r>
              <a:rPr lang="en-US" dirty="0">
                <a:solidFill>
                  <a:srgbClr val="002060"/>
                </a:solidFill>
              </a:rPr>
              <a:t>responses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mitochondrial dysfunction</a:t>
            </a:r>
          </a:p>
          <a:p>
            <a:pPr>
              <a:buFont typeface="Wingdings" pitchFamily="2" charset="2"/>
              <a:buChar char="v"/>
            </a:pPr>
            <a:endParaRPr lang="en-US" b="1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i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Impairment of mitochondrial oxidative function and accumulation of bile acids predisposes to  </a:t>
            </a:r>
            <a:r>
              <a:rPr lang="en-US" b="1" dirty="0">
                <a:solidFill>
                  <a:srgbClr val="002060"/>
                </a:solidFill>
              </a:rPr>
              <a:t>oxygen derived free radicles</a:t>
            </a:r>
          </a:p>
          <a:p>
            <a:pPr>
              <a:buFont typeface="Wingdings" pitchFamily="2" charset="2"/>
              <a:buChar char="v"/>
            </a:pPr>
            <a:endParaRPr lang="en-US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Common causes for Obstructive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Choledocholithiasis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Peri</a:t>
            </a:r>
            <a:r>
              <a:rPr lang="en-US" sz="3200" dirty="0">
                <a:solidFill>
                  <a:srgbClr val="002060"/>
                </a:solidFill>
              </a:rPr>
              <a:t>-ampullary carcinoma</a:t>
            </a:r>
          </a:p>
          <a:p>
            <a:r>
              <a:rPr lang="en-US" sz="3200" dirty="0">
                <a:solidFill>
                  <a:srgbClr val="002060"/>
                </a:solidFill>
              </a:rPr>
              <a:t>Biliary Strictures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Cholangiocarcinoma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Choledochal cyst, biliary atresia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8E6C3A-1F2D-8642-9528-702C33EEB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Implications for the anesthetist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1A47EC-B4DC-594D-8877-023F2B124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4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Factors that increase morbidity in Obstructive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Malignancy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Malnutrition (Hypoalbuminemia)</a:t>
            </a:r>
          </a:p>
          <a:p>
            <a:r>
              <a:rPr lang="en-US" dirty="0">
                <a:solidFill>
                  <a:srgbClr val="002060"/>
                </a:solidFill>
              </a:rPr>
              <a:t>Azotemia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Increase in age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Intensity of jaundice (Bilirubin levels &gt; 17 mg/</a:t>
            </a:r>
            <a:r>
              <a:rPr lang="en-US" dirty="0" err="1">
                <a:solidFill>
                  <a:srgbClr val="002060"/>
                </a:solidFill>
              </a:rPr>
              <a:t>dL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8153400" cy="106680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Anesthetic Concerns: Coagulopathy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36295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002060"/>
                </a:solidFill>
              </a:rPr>
              <a:t>Coagulopathy: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Vitamin K dependant clotting factors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Hepatocellular failure: Decreased synthesis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Administration of  Vitamin  K 10 mg IV or 3 doses subcutaneously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9F6D-E2A8-B047-8E22-19C3AE03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EC95-1996-0A4D-8D26-8AF391A1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Obstructive jaundice and its common etiology?</a:t>
            </a:r>
          </a:p>
          <a:p>
            <a:endParaRPr lang="en-US" dirty="0"/>
          </a:p>
          <a:p>
            <a:r>
              <a:rPr lang="en-US" dirty="0"/>
              <a:t>Pathophysiology of Obstructive jaundice.</a:t>
            </a:r>
          </a:p>
          <a:p>
            <a:endParaRPr lang="en-US" dirty="0"/>
          </a:p>
          <a:p>
            <a:r>
              <a:rPr lang="en-US" dirty="0"/>
              <a:t>Implications for Anesthesia</a:t>
            </a:r>
          </a:p>
          <a:p>
            <a:endParaRPr lang="en-US" dirty="0"/>
          </a:p>
          <a:p>
            <a:r>
              <a:rPr lang="en-US" dirty="0"/>
              <a:t>Optimal management</a:t>
            </a:r>
          </a:p>
          <a:p>
            <a:endParaRPr lang="en-US" dirty="0"/>
          </a:p>
          <a:p>
            <a:r>
              <a:rPr lang="en-US" dirty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2246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94E0-F887-5C40-ADAB-6CD0EBF2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371601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Anaesthetic</a:t>
            </a:r>
            <a:r>
              <a:rPr lang="en-US" dirty="0">
                <a:solidFill>
                  <a:srgbClr val="FF0000"/>
                </a:solidFill>
              </a:rPr>
              <a:t> concerns: Retrograde bacterial translocation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2BF1A-45D7-CB48-BFC4-7B0D1469A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Biliary sepsis is very common.</a:t>
            </a:r>
          </a:p>
          <a:p>
            <a:endParaRPr lang="en-US" dirty="0"/>
          </a:p>
          <a:p>
            <a:r>
              <a:rPr lang="en-US" dirty="0"/>
              <a:t>Normally regress of bacteria from the intestine in the biliary system.</a:t>
            </a:r>
          </a:p>
          <a:p>
            <a:endParaRPr lang="en-US" dirty="0"/>
          </a:p>
          <a:p>
            <a:r>
              <a:rPr lang="en-US" dirty="0"/>
              <a:t>Kept in check by bile salts, RES</a:t>
            </a:r>
          </a:p>
          <a:p>
            <a:endParaRPr lang="en-US" dirty="0"/>
          </a:p>
          <a:p>
            <a:r>
              <a:rPr lang="en-US" dirty="0"/>
              <a:t>In patients with partial biliary obstruction, those with ERCP or with biliary drainage procedures, or enteric drainage</a:t>
            </a:r>
          </a:p>
          <a:p>
            <a:endParaRPr lang="en-US" dirty="0"/>
          </a:p>
          <a:p>
            <a:r>
              <a:rPr lang="en-US" dirty="0"/>
              <a:t>Gram negative bacteria, </a:t>
            </a:r>
            <a:r>
              <a:rPr lang="en-US" dirty="0" err="1"/>
              <a:t>Psuedomonas</a:t>
            </a:r>
            <a:r>
              <a:rPr lang="en-US" dirty="0"/>
              <a:t>, E Coli, </a:t>
            </a:r>
            <a:r>
              <a:rPr lang="en-US" dirty="0" err="1"/>
              <a:t>Klebsiella</a:t>
            </a:r>
            <a:r>
              <a:rPr lang="en-US" dirty="0"/>
              <a:t>, Streptococcus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210550" cy="85407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Anesthetic Concerns: Renal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Renal Dysfunction</a:t>
            </a:r>
          </a:p>
          <a:p>
            <a:r>
              <a:rPr lang="en-US" dirty="0">
                <a:solidFill>
                  <a:srgbClr val="002060"/>
                </a:solidFill>
              </a:rPr>
              <a:t>More prone to develop renal dysfunction with </a:t>
            </a:r>
            <a:r>
              <a:rPr lang="en-US" dirty="0" err="1">
                <a:solidFill>
                  <a:srgbClr val="002060"/>
                </a:solidFill>
              </a:rPr>
              <a:t>hypovolemia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Hepatocellular failure and splanchnic vasodilatation, renal vasoconstriction with activation of RAA</a:t>
            </a:r>
          </a:p>
          <a:p>
            <a:r>
              <a:rPr lang="en-US" dirty="0">
                <a:solidFill>
                  <a:srgbClr val="002060"/>
                </a:solidFill>
              </a:rPr>
              <a:t>Unconjugated hyperbilirubinemia  / ATN/ enterotoxins</a:t>
            </a:r>
          </a:p>
          <a:p>
            <a:r>
              <a:rPr lang="en-US" dirty="0">
                <a:solidFill>
                  <a:srgbClr val="002060"/>
                </a:solidFill>
              </a:rPr>
              <a:t>Contrast Nephropathy  during evaluation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Osmotic load due to bile salts predispose to ATN and deposition of bile salts in renal tubules.</a:t>
            </a:r>
          </a:p>
          <a:p>
            <a:r>
              <a:rPr lang="en-US" dirty="0">
                <a:solidFill>
                  <a:srgbClr val="002060"/>
                </a:solidFill>
              </a:rPr>
              <a:t>Adequate hydration</a:t>
            </a:r>
          </a:p>
          <a:p>
            <a:r>
              <a:rPr lang="en-US" dirty="0">
                <a:solidFill>
                  <a:srgbClr val="002060"/>
                </a:solidFill>
              </a:rPr>
              <a:t>Mannitol?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286750" cy="990600"/>
          </a:xfrm>
        </p:spPr>
        <p:txBody>
          <a:bodyPr/>
          <a:lstStyle/>
          <a:p>
            <a:r>
              <a:rPr lang="en-US" dirty="0">
                <a:solidFill>
                  <a:srgbClr val="FF9966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Anaesthetic</a:t>
            </a:r>
            <a:r>
              <a:rPr lang="en-US" dirty="0">
                <a:solidFill>
                  <a:srgbClr val="FF0000"/>
                </a:solidFill>
              </a:rPr>
              <a:t> : Cardiovascular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2"/>
            <a:ext cx="8515350" cy="5186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Bile salts have a negative </a:t>
            </a:r>
            <a:r>
              <a:rPr lang="en-US" dirty="0" err="1">
                <a:solidFill>
                  <a:srgbClr val="002060"/>
                </a:solidFill>
              </a:rPr>
              <a:t>inotropic</a:t>
            </a:r>
            <a:r>
              <a:rPr lang="en-US" dirty="0">
                <a:solidFill>
                  <a:srgbClr val="002060"/>
                </a:solidFill>
              </a:rPr>
              <a:t> effect.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Bile salts reduce the peak action potential and duration of action potential at the myocyte.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Down regulate the effects of inotropes by disrupting their binding to the receptor protein.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 obstructive jaundice, decrease in SVR and a tendency to hypotension following hemorrhage can predispose to complications  in a hypovolemic state.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15A07-791D-4641-9E19-7257CDA96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Anaesthesia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7271F1-BD6D-8F41-8703-13C971205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0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74655"/>
            <a:ext cx="7772400" cy="1504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4434" y="4478694"/>
            <a:ext cx="7337966" cy="17881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3" y="52135"/>
            <a:ext cx="4377758" cy="4008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665" y="1895494"/>
            <a:ext cx="4751335" cy="4962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3683" y="2205924"/>
            <a:ext cx="61823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Prehabilitation</a:t>
            </a:r>
            <a:endParaRPr lang="en-GB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4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Correction of coagulopathy</a:t>
            </a:r>
          </a:p>
          <a:p>
            <a:endParaRPr lang="en-US" dirty="0"/>
          </a:p>
          <a:p>
            <a:r>
              <a:rPr lang="en-US" dirty="0"/>
              <a:t>Adequate hydration</a:t>
            </a:r>
          </a:p>
          <a:p>
            <a:r>
              <a:rPr lang="en-US" dirty="0"/>
              <a:t>Incentive spirometry</a:t>
            </a:r>
          </a:p>
          <a:p>
            <a:r>
              <a:rPr lang="en-US" dirty="0"/>
              <a:t>Correction of anemia</a:t>
            </a:r>
          </a:p>
          <a:p>
            <a:r>
              <a:rPr lang="en-US" dirty="0"/>
              <a:t>Improvement of muscle mass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Fatty liver donors can improve graft quality within 3-4 weeks of this measure</a:t>
            </a:r>
          </a:p>
        </p:txBody>
      </p:sp>
    </p:spTree>
    <p:extLst>
      <p:ext uri="{BB962C8B-B14F-4D97-AF65-F5344CB8AC3E}">
        <p14:creationId xmlns:p14="http://schemas.microsoft.com/office/powerpoint/2010/main" val="26513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12.5 % complex carbohydrate with </a:t>
            </a:r>
            <a:r>
              <a:rPr lang="en-US" dirty="0" err="1">
                <a:solidFill>
                  <a:srgbClr val="000090"/>
                </a:solidFill>
              </a:rPr>
              <a:t>maltodextrins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125" r="-31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7064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Gastric secretion volume or pH not substantially different </a:t>
            </a:r>
          </a:p>
          <a:p>
            <a:r>
              <a:rPr lang="en-US" dirty="0"/>
              <a:t>Reduces thirst, hunger and fatigue</a:t>
            </a:r>
          </a:p>
          <a:p>
            <a:r>
              <a:rPr lang="en-US" dirty="0"/>
              <a:t>Reduces insulin resistance</a:t>
            </a:r>
          </a:p>
          <a:p>
            <a:r>
              <a:rPr lang="en-US" dirty="0"/>
              <a:t>Preserves nitrogen balance and lean body mass after surgery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What about diabetics?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25" y="3206485"/>
            <a:ext cx="2997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Premedication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acting anti anxiety</a:t>
            </a:r>
          </a:p>
          <a:p>
            <a:r>
              <a:rPr lang="en-US" dirty="0"/>
              <a:t> premedication is avoided.</a:t>
            </a:r>
          </a:p>
          <a:p>
            <a:endParaRPr lang="en-US" dirty="0"/>
          </a:p>
          <a:p>
            <a:r>
              <a:rPr lang="en-US" dirty="0"/>
              <a:t>Impairs patients mobility and ability to</a:t>
            </a:r>
          </a:p>
          <a:p>
            <a:pPr marL="0" indent="0">
              <a:buNone/>
            </a:pPr>
            <a:r>
              <a:rPr lang="en-US" dirty="0"/>
              <a:t>    take orally.</a:t>
            </a:r>
          </a:p>
          <a:p>
            <a:endParaRPr lang="en-US" dirty="0"/>
          </a:p>
          <a:p>
            <a:r>
              <a:rPr lang="en-US" dirty="0"/>
              <a:t>Do not withhold if the person is routinely on treatment.</a:t>
            </a:r>
          </a:p>
          <a:p>
            <a:endParaRPr lang="en-US" dirty="0"/>
          </a:p>
          <a:p>
            <a:r>
              <a:rPr lang="en-US" dirty="0"/>
              <a:t>Consider reduction of dose if bilirubin &gt; 5 mg/</a:t>
            </a:r>
            <a:r>
              <a:rPr lang="en-US" dirty="0" err="1"/>
              <a:t>dL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-533400"/>
            <a:ext cx="3223928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….</a:t>
            </a:r>
            <a:r>
              <a:rPr lang="en-US" dirty="0" err="1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Induction: Propofol /thiopentone/etomidate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Intubation: Beware of mass obstructing the duodenum.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Relaxants: atracurium/cis atracurium</a:t>
            </a:r>
          </a:p>
          <a:p>
            <a:r>
              <a:rPr lang="en-US" dirty="0">
                <a:solidFill>
                  <a:srgbClr val="002060"/>
                </a:solidFill>
              </a:rPr>
              <a:t>Narcotics: Fentanyl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Inhalational agents: Desflurane MAC awake reduced, </a:t>
            </a:r>
            <a:r>
              <a:rPr lang="en-US" dirty="0" err="1">
                <a:solidFill>
                  <a:srgbClr val="002060"/>
                </a:solidFill>
              </a:rPr>
              <a:t>Iso</a:t>
            </a:r>
            <a:r>
              <a:rPr lang="en-US" dirty="0">
                <a:solidFill>
                  <a:srgbClr val="002060"/>
                </a:solidFill>
              </a:rPr>
              <a:t> requirement </a:t>
            </a:r>
            <a:r>
              <a:rPr lang="en-US" dirty="0" err="1">
                <a:solidFill>
                  <a:srgbClr val="002060"/>
                </a:solidFill>
              </a:rPr>
              <a:t>reduced..prone</a:t>
            </a:r>
            <a:r>
              <a:rPr lang="en-US" dirty="0">
                <a:solidFill>
                  <a:srgbClr val="002060"/>
                </a:solidFill>
              </a:rPr>
              <a:t> for hypotension and bradycardia during induction.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Serotoninergic pathway.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1"/>
            <a:ext cx="8382000" cy="1295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60 year old male patient presents with history of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Generalized itching since 1 month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Yellowish discoloration of eyes since 15 days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Dark colored urine and pale colored stools since 15 days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Loss of appetite and weight since 6 months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3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" t="1" r="-290734" b="-28882"/>
          <a:stretch/>
        </p:blipFill>
        <p:spPr>
          <a:xfrm>
            <a:off x="130252" y="1600200"/>
            <a:ext cx="855654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45" y="1188448"/>
            <a:ext cx="5470527" cy="396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127" y="1188448"/>
            <a:ext cx="5728382" cy="53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Reduction of pain  &amp; stress response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Analgesic infusions</a:t>
            </a:r>
          </a:p>
          <a:p>
            <a:endParaRPr lang="en-US" dirty="0"/>
          </a:p>
          <a:p>
            <a:r>
              <a:rPr lang="en-US" dirty="0"/>
              <a:t>Epidural/</a:t>
            </a:r>
            <a:r>
              <a:rPr lang="en-US" dirty="0" err="1"/>
              <a:t>neuraxial</a:t>
            </a:r>
            <a:r>
              <a:rPr lang="en-US" dirty="0"/>
              <a:t> block in open surgery.</a:t>
            </a:r>
          </a:p>
          <a:p>
            <a:endParaRPr lang="en-US" dirty="0"/>
          </a:p>
          <a:p>
            <a:r>
              <a:rPr lang="en-US" dirty="0"/>
              <a:t>TAP blocks and IV </a:t>
            </a:r>
            <a:r>
              <a:rPr lang="en-US" dirty="0" err="1"/>
              <a:t>Lidocaine</a:t>
            </a:r>
            <a:r>
              <a:rPr lang="en-US" dirty="0"/>
              <a:t> in lap surgery.</a:t>
            </a:r>
          </a:p>
          <a:p>
            <a:endParaRPr lang="en-US" dirty="0"/>
          </a:p>
          <a:p>
            <a:r>
              <a:rPr lang="en-US" dirty="0"/>
              <a:t>Multimodal analgesia.</a:t>
            </a:r>
          </a:p>
        </p:txBody>
      </p:sp>
    </p:spTree>
    <p:extLst>
      <p:ext uri="{BB962C8B-B14F-4D97-AF65-F5344CB8AC3E}">
        <p14:creationId xmlns:p14="http://schemas.microsoft.com/office/powerpoint/2010/main" val="334575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anaesthesia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8" r="-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1655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66"/>
                </a:solidFill>
              </a:rPr>
              <a:t>CVP during </a:t>
            </a:r>
            <a:r>
              <a:rPr lang="en-US" dirty="0" err="1">
                <a:solidFill>
                  <a:srgbClr val="FF9966"/>
                </a:solidFill>
              </a:rPr>
              <a:t>hepatectomy</a:t>
            </a:r>
            <a:endParaRPr lang="en-US" dirty="0">
              <a:solidFill>
                <a:srgbClr val="FF9966"/>
              </a:solidFill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8229600" cy="2133600"/>
          </a:xfrm>
          <a:noFill/>
          <a:ln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5300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Low CVP  should not lower arterial pressure</a:t>
            </a: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3600"/>
            <a:ext cx="9144000" cy="2362200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Choosing the right fluid!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838200" y="1676400"/>
          <a:ext cx="7391400" cy="4657344"/>
        </p:xfrm>
        <a:graphic>
          <a:graphicData uri="http://schemas.openxmlformats.org/drawingml/2006/table">
            <a:tbl>
              <a:tblPr/>
              <a:tblGrid>
                <a:gridCol w="138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1.40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5.15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7.15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8.15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6.00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pCO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pO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33" name="Oval 69"/>
          <p:cNvSpPr>
            <a:spLocks noChangeArrowheads="1"/>
          </p:cNvSpPr>
          <p:nvPr/>
        </p:nvSpPr>
        <p:spPr bwMode="auto">
          <a:xfrm>
            <a:off x="2590800" y="4648200"/>
            <a:ext cx="61722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 we need to administer N-acetyl Cysteine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Supplement to scavenge the free </a:t>
            </a:r>
            <a:r>
              <a:rPr lang="en-US" dirty="0" err="1"/>
              <a:t>radicles</a:t>
            </a:r>
            <a:r>
              <a:rPr lang="en-US" dirty="0"/>
              <a:t> formed in the liver</a:t>
            </a:r>
          </a:p>
          <a:p>
            <a:r>
              <a:rPr lang="en-US" dirty="0" err="1"/>
              <a:t>Hepatectomy</a:t>
            </a:r>
            <a:r>
              <a:rPr lang="en-US" dirty="0"/>
              <a:t> / portal vein clamping</a:t>
            </a:r>
          </a:p>
          <a:p>
            <a:r>
              <a:rPr lang="en-US" dirty="0" err="1"/>
              <a:t>Ischaemic</a:t>
            </a:r>
            <a:r>
              <a:rPr lang="en-US" dirty="0"/>
              <a:t> Injury to the liver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100mg/kg =  mg/16  =   </a:t>
            </a:r>
            <a:r>
              <a:rPr lang="en-US" dirty="0" err="1"/>
              <a:t>mgm</a:t>
            </a:r>
            <a:r>
              <a:rPr lang="en-US" dirty="0"/>
              <a:t>/hr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When not to </a:t>
            </a:r>
            <a:r>
              <a:rPr lang="en-US" dirty="0" err="1">
                <a:solidFill>
                  <a:srgbClr val="FF0000"/>
                </a:solidFill>
              </a:rPr>
              <a:t>extubate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981950" cy="4729163"/>
          </a:xfrm>
        </p:spPr>
        <p:txBody>
          <a:bodyPr>
            <a:normAutofit/>
          </a:bodyPr>
          <a:lstStyle/>
          <a:p>
            <a:r>
              <a:rPr lang="en-US" dirty="0"/>
              <a:t>Prolonged surgery, blood loss or hypothermia</a:t>
            </a:r>
          </a:p>
          <a:p>
            <a:endParaRPr lang="en-US" dirty="0"/>
          </a:p>
          <a:p>
            <a:r>
              <a:rPr lang="en-US" dirty="0"/>
              <a:t>Ongoing bleed  </a:t>
            </a:r>
          </a:p>
          <a:p>
            <a:endParaRPr lang="en-US" dirty="0"/>
          </a:p>
          <a:p>
            <a:r>
              <a:rPr lang="en-US" dirty="0"/>
              <a:t>Significant Acidosis</a:t>
            </a:r>
          </a:p>
          <a:p>
            <a:endParaRPr lang="en-US" dirty="0"/>
          </a:p>
          <a:p>
            <a:r>
              <a:rPr lang="en-US" dirty="0"/>
              <a:t>Compromised Vascular supply or lesser volume of liver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</a:t>
            </a:r>
            <a:r>
              <a:rPr lang="en-US" dirty="0">
                <a:solidFill>
                  <a:srgbClr val="FF0000"/>
                </a:solidFill>
              </a:rPr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Obstructive jaundice  can be a challenge to the anesthesiologist</a:t>
            </a:r>
          </a:p>
          <a:p>
            <a:endParaRPr lang="en-US" dirty="0"/>
          </a:p>
          <a:p>
            <a:r>
              <a:rPr lang="en-US" dirty="0"/>
              <a:t>Understanding the pathophysiology and cause can improve preparation and management.</a:t>
            </a:r>
          </a:p>
          <a:p>
            <a:r>
              <a:rPr lang="en-US" dirty="0"/>
              <a:t> Impact of bile salts and acids on the vascular system is relevant.</a:t>
            </a:r>
          </a:p>
          <a:p>
            <a:endParaRPr lang="en-US" dirty="0"/>
          </a:p>
          <a:p>
            <a:r>
              <a:rPr lang="en-US" dirty="0"/>
              <a:t>Gram negative septicemia is a dreaded outcome in obstructed systems.</a:t>
            </a:r>
          </a:p>
          <a:p>
            <a:r>
              <a:rPr lang="en-US" dirty="0"/>
              <a:t>Multidisciplinary teams and specialty hepatobiliary units can </a:t>
            </a:r>
            <a:r>
              <a:rPr lang="en-US"/>
              <a:t>improve outcomes.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D:\Lakshmi Back up\D\lakshmi's stuff\Puneets cartoons\Munn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Obstructive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Jaundice is a yellowish discoloration of the skin and sclera due to an increase in the levels of bilirubin( &gt; 2 mg/</a:t>
            </a:r>
            <a:r>
              <a:rPr lang="en-US" dirty="0" err="1">
                <a:solidFill>
                  <a:srgbClr val="002060"/>
                </a:solidFill>
              </a:rPr>
              <a:t>dL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Obstructive Jaundice is associated with  failure of bile to reach the duodenum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Pathology anywhere from the </a:t>
            </a:r>
            <a:r>
              <a:rPr lang="en-US" dirty="0" err="1">
                <a:solidFill>
                  <a:srgbClr val="002060"/>
                </a:solidFill>
              </a:rPr>
              <a:t>hepatocyte</a:t>
            </a:r>
            <a:r>
              <a:rPr lang="en-US" dirty="0">
                <a:solidFill>
                  <a:srgbClr val="002060"/>
                </a:solidFill>
              </a:rPr>
              <a:t> to the </a:t>
            </a:r>
            <a:r>
              <a:rPr lang="en-US" dirty="0" err="1">
                <a:solidFill>
                  <a:srgbClr val="002060"/>
                </a:solidFill>
              </a:rPr>
              <a:t>ampulla</a:t>
            </a:r>
            <a:r>
              <a:rPr lang="en-US" dirty="0">
                <a:solidFill>
                  <a:srgbClr val="002060"/>
                </a:solidFill>
              </a:rPr>
              <a:t> of </a:t>
            </a:r>
            <a:r>
              <a:rPr lang="en-US" dirty="0" err="1">
                <a:solidFill>
                  <a:srgbClr val="002060"/>
                </a:solidFill>
              </a:rPr>
              <a:t>Vater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199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Biliary 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89" r="-1689"/>
          <a:stretch/>
        </p:blipFill>
        <p:spPr>
          <a:xfrm>
            <a:off x="1725821" y="1015210"/>
            <a:ext cx="5844996" cy="5110953"/>
          </a:xfrm>
        </p:spPr>
      </p:pic>
    </p:spTree>
    <p:extLst>
      <p:ext uri="{BB962C8B-B14F-4D97-AF65-F5344CB8AC3E}">
        <p14:creationId xmlns:p14="http://schemas.microsoft.com/office/powerpoint/2010/main" val="19165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8534400" cy="11337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Sites for Obstruction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"/>
          <a:stretch/>
        </p:blipFill>
        <p:spPr>
          <a:xfrm>
            <a:off x="1693258" y="1286130"/>
            <a:ext cx="6512531" cy="5307318"/>
          </a:xfrm>
        </p:spPr>
      </p:pic>
    </p:spTree>
    <p:extLst>
      <p:ext uri="{BB962C8B-B14F-4D97-AF65-F5344CB8AC3E}">
        <p14:creationId xmlns:p14="http://schemas.microsoft.com/office/powerpoint/2010/main" val="624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134350" cy="108598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Formation of Bilirubin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38382"/>
            <a:ext cx="4605663" cy="546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66"/>
                </a:solidFill>
              </a:rPr>
              <a:t>Bile formation &amp; 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58150" cy="4729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Bilirubin tightly bound to albumin in a 1:1 ratio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i="1" dirty="0">
                <a:solidFill>
                  <a:srgbClr val="002060"/>
                </a:solidFill>
              </a:rPr>
              <a:t>Dissociation</a:t>
            </a:r>
            <a:r>
              <a:rPr lang="en-US" dirty="0">
                <a:solidFill>
                  <a:srgbClr val="002060"/>
                </a:solidFill>
              </a:rPr>
              <a:t> from albumin and passage through the plasma membrane</a:t>
            </a:r>
          </a:p>
          <a:p>
            <a:r>
              <a:rPr lang="en-US" b="1" i="1" dirty="0" err="1">
                <a:solidFill>
                  <a:srgbClr val="002060"/>
                </a:solidFill>
              </a:rPr>
              <a:t>Cytosolic</a:t>
            </a:r>
            <a:r>
              <a:rPr lang="en-US" b="1" i="1" dirty="0">
                <a:solidFill>
                  <a:srgbClr val="002060"/>
                </a:solidFill>
              </a:rPr>
              <a:t> binding </a:t>
            </a:r>
            <a:r>
              <a:rPr lang="en-US" dirty="0">
                <a:solidFill>
                  <a:srgbClr val="002060"/>
                </a:solidFill>
              </a:rPr>
              <a:t>with </a:t>
            </a:r>
            <a:r>
              <a:rPr lang="en-US" dirty="0" err="1">
                <a:solidFill>
                  <a:srgbClr val="002060"/>
                </a:solidFill>
              </a:rPr>
              <a:t>ligandin</a:t>
            </a:r>
            <a:r>
              <a:rPr lang="en-US" dirty="0">
                <a:solidFill>
                  <a:srgbClr val="002060"/>
                </a:solidFill>
              </a:rPr>
              <a:t> and Z protein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i="1" dirty="0">
                <a:solidFill>
                  <a:srgbClr val="002060"/>
                </a:solidFill>
              </a:rPr>
              <a:t>Conjugation </a:t>
            </a:r>
            <a:r>
              <a:rPr lang="en-US" dirty="0">
                <a:solidFill>
                  <a:srgbClr val="002060"/>
                </a:solidFill>
              </a:rPr>
              <a:t>at the ER (UDP </a:t>
            </a:r>
            <a:r>
              <a:rPr lang="en-US" dirty="0" err="1">
                <a:solidFill>
                  <a:srgbClr val="002060"/>
                </a:solidFill>
              </a:rPr>
              <a:t>Glucuronyl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transferase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r>
              <a:rPr lang="en-US" b="1" i="1" dirty="0">
                <a:solidFill>
                  <a:srgbClr val="002060"/>
                </a:solidFill>
              </a:rPr>
              <a:t>Excretion </a:t>
            </a:r>
            <a:r>
              <a:rPr lang="en-US" dirty="0">
                <a:solidFill>
                  <a:srgbClr val="002060"/>
                </a:solidFill>
              </a:rPr>
              <a:t> in the </a:t>
            </a:r>
            <a:r>
              <a:rPr lang="en-US" dirty="0" err="1">
                <a:solidFill>
                  <a:srgbClr val="002060"/>
                </a:solidFill>
              </a:rPr>
              <a:t>canaliculi</a:t>
            </a:r>
            <a:r>
              <a:rPr lang="en-US" dirty="0">
                <a:solidFill>
                  <a:srgbClr val="002060"/>
                </a:solidFill>
              </a:rPr>
              <a:t> against a concentration gradient</a:t>
            </a:r>
            <a:endParaRPr lang="en-US" b="1" i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FA0870-AC47-A146-8658-2E216093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114270"/>
            <a:ext cx="5029200" cy="620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E968BE1-FF54-6A40-84D3-8210CA366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990033"/>
                </a:solidFill>
                <a:latin typeface="Impact" panose="020B0806030902050204" pitchFamily="34" charset="0"/>
              </a:rPr>
              <a:t>Primary Bile Acids and Salts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B36F84F8-73B4-864C-AE9E-245A7ED93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376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99"/>
                </a:solidFill>
              </a:rPr>
              <a:t>Chenodeoxycholic acid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200449C0-7031-E04C-917A-3233CCA9F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99" y="4530725"/>
            <a:ext cx="7257115" cy="181588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99"/>
                </a:solidFill>
              </a:rPr>
              <a:t>Bile salts (Conjugated bile acids):</a:t>
            </a:r>
          </a:p>
          <a:p>
            <a:pPr algn="ctr" eaLnBrk="1" hangingPunct="1"/>
            <a:r>
              <a:rPr lang="en-US" altLang="en-US" sz="2800" dirty="0">
                <a:solidFill>
                  <a:srgbClr val="000099"/>
                </a:solidFill>
              </a:rPr>
              <a:t>amide-linked with glycine or taurine</a:t>
            </a:r>
          </a:p>
          <a:p>
            <a:pPr algn="ctr" eaLnBrk="1" hangingPunct="1"/>
            <a:r>
              <a:rPr lang="en-US" altLang="en-US" sz="2800" dirty="0">
                <a:solidFill>
                  <a:srgbClr val="000099"/>
                </a:solidFill>
              </a:rPr>
              <a:t>The ratio of glycine to taurine forms in the bile is</a:t>
            </a:r>
          </a:p>
          <a:p>
            <a:pPr algn="ctr" eaLnBrk="1" hangingPunct="1"/>
            <a:r>
              <a:rPr lang="en-US" altLang="en-US" sz="2800" dirty="0">
                <a:solidFill>
                  <a:srgbClr val="000099"/>
                </a:solidFill>
              </a:rPr>
              <a:t>3:1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33D98086-A0DC-9647-B917-6CA545BF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784475"/>
            <a:ext cx="2028825" cy="955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990033"/>
                </a:solidFill>
              </a:rPr>
              <a:t>Glycocholic</a:t>
            </a:r>
            <a:endParaRPr lang="en-US" altLang="en-US" sz="2800" b="1" dirty="0">
              <a:solidFill>
                <a:srgbClr val="990033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990033"/>
                </a:solidFill>
              </a:rPr>
              <a:t>Taurocholic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20862443-3D5B-8F4E-910E-EC974889C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68600"/>
            <a:ext cx="3806825" cy="9556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99"/>
                </a:solidFill>
              </a:rPr>
              <a:t>Glycochenodeoxycholic</a:t>
            </a: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</a:rPr>
              <a:t>Taurochenodeoxycholic</a:t>
            </a:r>
          </a:p>
        </p:txBody>
      </p:sp>
      <p:sp>
        <p:nvSpPr>
          <p:cNvPr id="8199" name="AutoShape 9">
            <a:extLst>
              <a:ext uri="{FF2B5EF4-FFF2-40B4-BE49-F238E27FC236}">
                <a16:creationId xmlns:a16="http://schemas.microsoft.com/office/drawing/2014/main" id="{67A0A264-F9B6-1847-A375-38077020E0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90800" y="2209800"/>
            <a:ext cx="381000" cy="1219200"/>
          </a:xfrm>
          <a:prstGeom prst="curvedRightArrow">
            <a:avLst>
              <a:gd name="adj1" fmla="val 70015"/>
              <a:gd name="adj2" fmla="val 140000"/>
              <a:gd name="adj3" fmla="val 33333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0" name="AutoShape 10">
            <a:extLst>
              <a:ext uri="{FF2B5EF4-FFF2-40B4-BE49-F238E27FC236}">
                <a16:creationId xmlns:a16="http://schemas.microsoft.com/office/drawing/2014/main" id="{736EC1BD-3970-AE4D-B23A-0E0D783A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2133600"/>
            <a:ext cx="381000" cy="1295400"/>
          </a:xfrm>
          <a:prstGeom prst="curvedRightArrow">
            <a:avLst>
              <a:gd name="adj1" fmla="val 70015"/>
              <a:gd name="adj2" fmla="val 139998"/>
              <a:gd name="adj3" fmla="val 33333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1" name="AutoShape 11">
            <a:extLst>
              <a:ext uri="{FF2B5EF4-FFF2-40B4-BE49-F238E27FC236}">
                <a16:creationId xmlns:a16="http://schemas.microsoft.com/office/drawing/2014/main" id="{E601AE9D-EBBF-0347-864C-63F47F9B9CB1}"/>
              </a:ext>
            </a:extLst>
          </p:cNvPr>
          <p:cNvSpPr>
            <a:spLocks noChangeArrowheads="1"/>
          </p:cNvSpPr>
          <p:nvPr/>
        </p:nvSpPr>
        <p:spPr bwMode="auto">
          <a:xfrm rot="2757687" flipH="1" flipV="1">
            <a:off x="7841456" y="3926682"/>
            <a:ext cx="841375" cy="1214438"/>
          </a:xfrm>
          <a:prstGeom prst="curvedRightArrow">
            <a:avLst>
              <a:gd name="adj1" fmla="val 20014"/>
              <a:gd name="adj2" fmla="val 40034"/>
              <a:gd name="adj3" fmla="val 36667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12">
            <a:extLst>
              <a:ext uri="{FF2B5EF4-FFF2-40B4-BE49-F238E27FC236}">
                <a16:creationId xmlns:a16="http://schemas.microsoft.com/office/drawing/2014/main" id="{8FA644B1-947C-9648-BA38-DCCFD1A4D44B}"/>
              </a:ext>
            </a:extLst>
          </p:cNvPr>
          <p:cNvSpPr>
            <a:spLocks noChangeArrowheads="1"/>
          </p:cNvSpPr>
          <p:nvPr/>
        </p:nvSpPr>
        <p:spPr bwMode="auto">
          <a:xfrm rot="18842313" flipV="1">
            <a:off x="343694" y="3955256"/>
            <a:ext cx="895350" cy="1157288"/>
          </a:xfrm>
          <a:prstGeom prst="curvedRightArrow">
            <a:avLst>
              <a:gd name="adj1" fmla="val 19957"/>
              <a:gd name="adj2" fmla="val 39908"/>
              <a:gd name="adj3" fmla="val 36667"/>
            </a:avLst>
          </a:prstGeom>
          <a:solidFill>
            <a:srgbClr val="990033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Rectangle 13">
            <a:extLst>
              <a:ext uri="{FF2B5EF4-FFF2-40B4-BE49-F238E27FC236}">
                <a16:creationId xmlns:a16="http://schemas.microsoft.com/office/drawing/2014/main" id="{51B801CD-183F-D049-8DFC-564CFA8D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30400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990033"/>
                </a:solidFill>
              </a:rPr>
              <a:t>Cholic acid </a:t>
            </a:r>
            <a:endParaRPr lang="en-US" altLang="en-US" sz="2800"/>
          </a:p>
        </p:txBody>
      </p:sp>
      <p:sp>
        <p:nvSpPr>
          <p:cNvPr id="8204" name="TextBox 11">
            <a:extLst>
              <a:ext uri="{FF2B5EF4-FFF2-40B4-BE49-F238E27FC236}">
                <a16:creationId xmlns:a16="http://schemas.microsoft.com/office/drawing/2014/main" id="{8B4A2D17-BCBB-5343-A708-A58C55B3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1935163"/>
            <a:ext cx="193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66"/>
                </a:solidFill>
              </a:rPr>
              <a:t>BILE ACIDS</a:t>
            </a:r>
          </a:p>
        </p:txBody>
      </p:sp>
      <p:sp>
        <p:nvSpPr>
          <p:cNvPr id="8205" name="TextBox 12">
            <a:extLst>
              <a:ext uri="{FF2B5EF4-FFF2-40B4-BE49-F238E27FC236}">
                <a16:creationId xmlns:a16="http://schemas.microsoft.com/office/drawing/2014/main" id="{47AF144A-C274-D249-8179-6AD41F4E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3089275"/>
            <a:ext cx="1944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66"/>
                </a:solidFill>
              </a:rPr>
              <a:t>BILE SALTS</a:t>
            </a:r>
          </a:p>
        </p:txBody>
      </p:sp>
    </p:spTree>
    <p:extLst>
      <p:ext uri="{BB962C8B-B14F-4D97-AF65-F5344CB8AC3E}">
        <p14:creationId xmlns:p14="http://schemas.microsoft.com/office/powerpoint/2010/main" val="57085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988</Words>
  <Application>Microsoft Macintosh PowerPoint</Application>
  <PresentationFormat>On-screen Show (4:3)</PresentationFormat>
  <Paragraphs>263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Obstructive Jaundice &amp; Anesthetic Implications</vt:lpstr>
      <vt:lpstr>Model for discussion</vt:lpstr>
      <vt:lpstr>Case scenario</vt:lpstr>
      <vt:lpstr>Obstructive jaundice</vt:lpstr>
      <vt:lpstr>Biliary anatomy</vt:lpstr>
      <vt:lpstr>Sites for Obstruction</vt:lpstr>
      <vt:lpstr>Formation of Bilirubin</vt:lpstr>
      <vt:lpstr>Bile formation &amp; Excretion</vt:lpstr>
      <vt:lpstr>Primary Bile Acids and Salts</vt:lpstr>
      <vt:lpstr>Functions of Bile Salts</vt:lpstr>
      <vt:lpstr>Enterohepatic Circulation</vt:lpstr>
      <vt:lpstr>Enterohepatic Circulation</vt:lpstr>
      <vt:lpstr>Functions of Bile</vt:lpstr>
      <vt:lpstr>Obstructive Jaundice</vt:lpstr>
      <vt:lpstr>Obstructive Jaundice </vt:lpstr>
      <vt:lpstr>Common causes for Obstructive jaundice</vt:lpstr>
      <vt:lpstr>Implications for the anesthetist</vt:lpstr>
      <vt:lpstr>Factors that increase morbidity in Obstructive Jaundice</vt:lpstr>
      <vt:lpstr>Anesthetic Concerns: Coagulopathy</vt:lpstr>
      <vt:lpstr>Anaesthetic concerns: Retrograde bacterial translocation</vt:lpstr>
      <vt:lpstr>Anesthetic Concerns: Renal Dysfunction</vt:lpstr>
      <vt:lpstr> Anaesthetic : Cardiovascular System</vt:lpstr>
      <vt:lpstr>Management of Anaesthesia</vt:lpstr>
      <vt:lpstr>PowerPoint Presentation</vt:lpstr>
      <vt:lpstr>What can be done?</vt:lpstr>
      <vt:lpstr>12.5 % complex carbohydrate with maltodextrins</vt:lpstr>
      <vt:lpstr>Is there an advantage?</vt:lpstr>
      <vt:lpstr>Premedication</vt:lpstr>
      <vt:lpstr>….anaesthesia</vt:lpstr>
      <vt:lpstr>Intraoperative</vt:lpstr>
      <vt:lpstr>Reduction of pain  &amp; stress response modulation</vt:lpstr>
      <vt:lpstr>Epidural anaesthesia</vt:lpstr>
      <vt:lpstr>CVP during hepatectomy</vt:lpstr>
      <vt:lpstr>Low CVP  should not lower arterial pressure</vt:lpstr>
      <vt:lpstr>Choosing the right fluid!</vt:lpstr>
      <vt:lpstr>Do we need to administer N-acetyl Cysteine</vt:lpstr>
      <vt:lpstr>When not to extubate</vt:lpstr>
      <vt:lpstr>..summing up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obstructive Jaundice &amp; anaesthesia</dc:title>
  <dc:creator/>
  <cp:lastModifiedBy>Microsoft Office User</cp:lastModifiedBy>
  <cp:revision>107</cp:revision>
  <dcterms:created xsi:type="dcterms:W3CDTF">2006-08-16T00:00:00Z</dcterms:created>
  <dcterms:modified xsi:type="dcterms:W3CDTF">2020-02-23T01:43:27Z</dcterms:modified>
</cp:coreProperties>
</file>